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9E4EF67-7D98-4E8E-9ECE-C197BEF4E9C7}">
  <a:tblStyle styleId="{29E4EF67-7D98-4E8E-9ECE-C197BEF4E9C7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jonathan.g.mcwilliams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>
            <p:ph type="title"/>
          </p:nvPr>
        </p:nvSpPr>
        <p:spPr>
          <a:xfrm>
            <a:off x="614200" y="517475"/>
            <a:ext cx="8280900" cy="2171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What I really meant to say...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614200" y="3945325"/>
            <a:ext cx="68655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Jonathan McWilliams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</a:rPr>
              <a:t>github.com/homesmac/Conference-Call-Project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Contact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Jonathan McWilliams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jonathan.g.mcwilliams@gmail.com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github.com/homesmac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linkedin.com/jonathan-mcwilliams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Business Understanding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Can we predict whether a company will hit or miss their projected revenue numbers based on their quarterly earnings conference call? </a:t>
            </a:r>
          </a:p>
        </p:txBody>
      </p:sp>
      <p:graphicFrame>
        <p:nvGraphicFramePr>
          <p:cNvPr id="76" name="Shape 76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{29E4EF67-7D98-4E8E-9ECE-C197BEF4E9C7}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77" name="Shape 77"/>
          <p:cNvSpPr/>
          <p:nvPr/>
        </p:nvSpPr>
        <p:spPr>
          <a:xfrm>
            <a:off x="5154825" y="3536047"/>
            <a:ext cx="722399" cy="9905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5975583" y="3069166"/>
            <a:ext cx="722399" cy="14573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6796341" y="1919074"/>
            <a:ext cx="722399" cy="26075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7617100" y="2163901"/>
            <a:ext cx="722399" cy="23630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Shape 81"/>
          <p:cNvCxnSpPr/>
          <p:nvPr/>
        </p:nvCxnSpPr>
        <p:spPr>
          <a:xfrm rot="10800000">
            <a:off x="509400" y="4552050"/>
            <a:ext cx="81470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ettyimages-511000941_large.jpg" id="86" name="Shape 86"/>
          <p:cNvPicPr preferRelativeResize="0"/>
          <p:nvPr/>
        </p:nvPicPr>
        <p:blipFill rotWithShape="1">
          <a:blip r:embed="rId3">
            <a:alphaModFix/>
          </a:blip>
          <a:srcRect b="0" l="20199" r="20199" t="0"/>
          <a:stretch/>
        </p:blipFill>
        <p:spPr>
          <a:xfrm>
            <a:off x="-9150" y="0"/>
            <a:ext cx="45944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>
            <p:ph type="title"/>
          </p:nvPr>
        </p:nvSpPr>
        <p:spPr>
          <a:xfrm>
            <a:off x="740550" y="2066400"/>
            <a:ext cx="3095100" cy="1010700"/>
          </a:xfrm>
          <a:prstGeom prst="rect">
            <a:avLst/>
          </a:prstGeom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96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x="4696800" y="724200"/>
            <a:ext cx="44472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S&amp;P 500 companies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5,320 conference calls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Roughly 60,000,000 words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Avg call length: 58,000 words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Analyzes past 6 quarters (avg)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 preparation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Lower, token, stopwords (english), stem, n-grams = CRASH!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</a:pPr>
            <a:r>
              <a:rPr lang="en"/>
              <a:t>Time to move to the cloud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 Engineering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314200" y="2103850"/>
            <a:ext cx="84906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Sentiment (Vader)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Current quarter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Length of call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Last quarter’s performance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Modeling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50">
                <a:highlight>
                  <a:srgbClr val="FFFFFF"/>
                </a:highlight>
              </a:rPr>
              <a:t>Multinomial Naive Bayes Score:  0.586466165414</a:t>
            </a:r>
            <a:br>
              <a:rPr lang="en" sz="1050">
                <a:highlight>
                  <a:srgbClr val="FFFFFF"/>
                </a:highlight>
              </a:rPr>
            </a:br>
            <a:r>
              <a:rPr lang="en" sz="1050">
                <a:highlight>
                  <a:srgbClr val="FFFFFF"/>
                </a:highlight>
              </a:rPr>
              <a:t>Gaussian Naive Bayes Score:  0.594736842105</a:t>
            </a:r>
            <a:br>
              <a:rPr lang="en" sz="1050">
                <a:highlight>
                  <a:srgbClr val="FFFFFF"/>
                </a:highlight>
              </a:rPr>
            </a:br>
            <a:r>
              <a:rPr lang="en" sz="1050">
                <a:highlight>
                  <a:srgbClr val="FFFFFF"/>
                </a:highlight>
              </a:rPr>
              <a:t>Bernoulli Naive Bayes Score:  0.612781954887</a:t>
            </a:r>
            <a:br>
              <a:rPr lang="en" sz="1050">
                <a:highlight>
                  <a:srgbClr val="FFFFFF"/>
                </a:highlight>
              </a:rPr>
            </a:br>
            <a:r>
              <a:rPr lang="en" sz="1050">
                <a:highlight>
                  <a:srgbClr val="FFFFFF"/>
                </a:highlight>
              </a:rPr>
              <a:t>GBC Score:  0.596992481203</a:t>
            </a:r>
            <a:br>
              <a:rPr lang="en" sz="1050">
                <a:highlight>
                  <a:srgbClr val="FFFFFF"/>
                </a:highlight>
              </a:rPr>
            </a:br>
            <a:r>
              <a:rPr lang="en" sz="1050">
                <a:highlight>
                  <a:srgbClr val="FFFFFF"/>
                </a:highlight>
              </a:rPr>
              <a:t>Random Forest Score:  0.577443609023</a:t>
            </a:r>
            <a:br>
              <a:rPr lang="en" sz="1050">
                <a:highlight>
                  <a:srgbClr val="FFFFFF"/>
                </a:highlight>
              </a:rPr>
            </a:br>
            <a:r>
              <a:rPr lang="en" sz="1050">
                <a:highlight>
                  <a:srgbClr val="FFFFFF"/>
                </a:highlight>
              </a:rPr>
              <a:t>Logistic Regression Score:  0.621804511278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>
            <p:ph type="title"/>
          </p:nvPr>
        </p:nvSpPr>
        <p:spPr>
          <a:xfrm>
            <a:off x="273250" y="526350"/>
            <a:ext cx="90507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Evaluation: Does it work?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17" name="Shape 117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>
            <p:ph type="title"/>
          </p:nvPr>
        </p:nvSpPr>
        <p:spPr>
          <a:xfrm>
            <a:off x="490250" y="488250"/>
            <a:ext cx="4439099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Yes?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55% of company’s beat revenue on average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3000"/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Consistently scored &gt;62% accuracy</a:t>
            </a:r>
          </a:p>
        </p:txBody>
      </p:sp>
      <p:grpSp>
        <p:nvGrpSpPr>
          <p:cNvPr id="119" name="Shape 119"/>
          <p:cNvGrpSpPr/>
          <p:nvPr/>
        </p:nvGrpSpPr>
        <p:grpSpPr>
          <a:xfrm>
            <a:off x="5212393" y="864519"/>
            <a:ext cx="3307407" cy="3307407"/>
            <a:chOff x="5212393" y="864519"/>
            <a:chExt cx="3307407" cy="3307407"/>
          </a:xfrm>
        </p:grpSpPr>
        <p:sp>
          <p:nvSpPr>
            <p:cNvPr id="120" name="Shape 120"/>
            <p:cNvSpPr/>
            <p:nvPr/>
          </p:nvSpPr>
          <p:spPr>
            <a:xfrm>
              <a:off x="521239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549484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5886575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22366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656075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689784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723493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757202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790911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8246200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521239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5549484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622366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656075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689784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723493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757202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790911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8246200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521239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5549484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5886575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622366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56075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689784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723493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757202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790911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246200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521239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549484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5886575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22366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656075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89784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723493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757202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790911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8246200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521239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622366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689784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757202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8246200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521239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5549484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5886575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622366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656075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689784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723493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757202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790911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8246200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521239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5549484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5886575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622366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656075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689784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723493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57202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90911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8246200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521239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622366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689784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57202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8246200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521239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5549484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5886575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622366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656075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689784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23493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757202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790911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8246200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521239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5549484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5886575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622366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656075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689784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723493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757202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790911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8246200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							Next Steps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314200" y="2103850"/>
            <a:ext cx="8490600" cy="25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Implement features for GBC!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Set up site for </a:t>
            </a:r>
            <a:r>
              <a:rPr lang="en"/>
              <a:t>interactivity: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Input ticker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Output prediction, probability and prior performance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